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7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10CAE-5EF9-4D68-8F78-84B50BE094B8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6297F-50DA-422F-B57A-80A05BC0F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0B2BF-D5F2-4475-BA76-18C6D66A22A3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C03C5-08B0-40FF-8535-31B957C27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52A3F-D7C1-4AC0-AE4E-4251709573A6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63A1-CD93-4E74-B367-E1F24A416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FD96-4F1E-429E-9FE9-87FBE03CAC46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2031C-5811-4729-8A5A-CF55EC47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EE6EB-5B77-49C3-8D94-0ED25F4BDDAC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FED8E-C200-4B27-8A20-5676EED6C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3BD91-ECC1-4C04-835E-9A068A59FB0D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ED6D-4EFC-4D9F-9BA8-96252A2A4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2FC5-B6C6-4C35-B6BD-75088C2AF565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96A1-3FEF-44A3-96A1-0B4BDA705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0338-FD6C-4712-A6FA-2D9A726160A6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2B6D-C885-4829-9C4E-88061F43C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1C2D3-89A1-4C29-93A4-F8826D6C7876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90272-B93A-45C5-9D51-712DBA2C3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EA11C-9D03-45EB-A9AD-E43A9BECA71B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A2482-06F6-418B-9C6F-7332F051F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069C-D66E-43E7-91A7-72E90713C142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BC72-4257-4FB2-B15F-9674A4C18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8E52D4-CF4D-4082-BC02-96792CFA3DC1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003CF6-DD9C-41EE-91B9-697A3C18F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1162050"/>
          </a:xfrm>
        </p:spPr>
        <p:txBody>
          <a:bodyPr>
            <a:normAutofit/>
          </a:bodyPr>
          <a:lstStyle/>
          <a:p>
            <a:r>
              <a:rPr lang="en-US" sz="3600" smtClean="0"/>
              <a:t>VEZBA VIII</a:t>
            </a:r>
            <a:r>
              <a:rPr lang="sr-Latn-CS" sz="3600" smtClean="0"/>
              <a:t> </a:t>
            </a:r>
            <a:br>
              <a:rPr lang="sr-Latn-CS" sz="3600" smtClean="0"/>
            </a:br>
            <a:r>
              <a:rPr lang="sr-Latn-CS" sz="2500" smtClean="0"/>
              <a:t>student </a:t>
            </a:r>
            <a:r>
              <a:rPr lang="en-US" sz="2500" smtClean="0"/>
              <a:t>: </a:t>
            </a:r>
            <a:r>
              <a:rPr lang="en-US" sz="2500" smtClean="0">
                <a:latin typeface="Corbel" pitchFamily="34" charset="0"/>
              </a:rPr>
              <a:t>ALEKSANDRA </a:t>
            </a:r>
            <a:r>
              <a:rPr lang="sr-Latn-CS" sz="2500" smtClean="0">
                <a:latin typeface="Corbel" pitchFamily="34" charset="0"/>
              </a:rPr>
              <a:t>ANĐELKOVIĆ</a:t>
            </a:r>
            <a:r>
              <a:rPr lang="sr-Latn-CS" sz="2500" smtClean="0"/>
              <a:t> 333/09</a:t>
            </a:r>
            <a:r>
              <a:rPr lang="en-US" sz="2500" smtClean="0"/>
              <a:t> </a:t>
            </a:r>
            <a:endParaRPr lang="en-US" sz="3600" smtClean="0"/>
          </a:p>
        </p:txBody>
      </p:sp>
      <p:sp useBgFill="1"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5050" y="2438400"/>
            <a:ext cx="5111750" cy="36877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7100" dirty="0" smtClean="0"/>
              <a:t> </a:t>
            </a:r>
            <a:r>
              <a:rPr lang="en-US" sz="9400" b="1" dirty="0" smtClean="0"/>
              <a:t>HLOR </a:t>
            </a:r>
            <a:r>
              <a:rPr lang="en-US" sz="9400" i="1" dirty="0" err="1" smtClean="0"/>
              <a:t>Dezinfekcija</a:t>
            </a:r>
            <a:r>
              <a:rPr lang="en-US" sz="9400" i="1" dirty="0" smtClean="0"/>
              <a:t> </a:t>
            </a:r>
            <a:r>
              <a:rPr lang="en-US" sz="9400" i="1" dirty="0" err="1" smtClean="0"/>
              <a:t>vode</a:t>
            </a:r>
            <a:endParaRPr lang="en-US" sz="9400" i="1" dirty="0" smtClean="0"/>
          </a:p>
        </p:txBody>
      </p:sp>
      <p:sp>
        <p:nvSpPr>
          <p:cNvPr id="13315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52800" cy="4691063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3. Hlorisanje uz dobijanje vezanog rezidualnog hlora</a:t>
            </a:r>
            <a:endParaRPr lang="en-US" b="1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smtClean="0"/>
              <a:t>Ovaj način hlorisanja pogodan je za određivanje naknadne dezinfekcione aktivnosti.</a:t>
            </a:r>
          </a:p>
          <a:p>
            <a:r>
              <a:rPr lang="sr-Latn-CS" b="1" smtClean="0"/>
              <a:t>Vezani, rezidualni hlor u reakciji sa amonijakom u obliku hloramina je manje raktivan od slobodnog hlora i zato može duže vremena ostati sposoban za dezinfekciju.</a:t>
            </a:r>
            <a:endParaRPr lang="en-US" b="1" smtClean="0"/>
          </a:p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smtClean="0"/>
              <a:t>Tehnika dezinfekcije vode hlorom</a:t>
            </a:r>
            <a:endParaRPr lang="en-US" b="1" smtClean="0"/>
          </a:p>
        </p:txBody>
      </p:sp>
      <p:pic>
        <p:nvPicPr>
          <p:cNvPr id="23554" name="Content Placeholder 3" descr="sigmakula_02031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1600200"/>
            <a:ext cx="6400800" cy="48006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Prednosti i mane dezinfekcije vode hlorom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3000" b="1" i="1" smtClean="0"/>
              <a:t>Prednosti </a:t>
            </a:r>
            <a:r>
              <a:rPr lang="en-US" sz="3000" b="1" i="1" smtClean="0"/>
              <a:t>:</a:t>
            </a:r>
          </a:p>
          <a:p>
            <a:pPr>
              <a:lnSpc>
                <a:spcPct val="80000"/>
              </a:lnSpc>
            </a:pPr>
            <a:r>
              <a:rPr lang="en-US" sz="3000" b="1" smtClean="0"/>
              <a:t>Hlor se lako koristi, meri I kontrolise, ima jako rezidualno svojstvo.</a:t>
            </a:r>
          </a:p>
          <a:p>
            <a:pPr>
              <a:lnSpc>
                <a:spcPct val="80000"/>
              </a:lnSpc>
            </a:pPr>
            <a:r>
              <a:rPr lang="en-US" sz="3000" b="1" smtClean="0"/>
              <a:t>Relativno je jeftin </a:t>
            </a:r>
            <a:r>
              <a:rPr lang="sr-Latn-CS" sz="3000" b="1" smtClean="0"/>
              <a:t>i</a:t>
            </a:r>
            <a:r>
              <a:rPr lang="en-US" sz="3000" b="1" smtClean="0"/>
              <a:t> lako se nabavlja.</a:t>
            </a:r>
          </a:p>
          <a:p>
            <a:pPr>
              <a:lnSpc>
                <a:spcPct val="80000"/>
              </a:lnSpc>
            </a:pPr>
            <a:r>
              <a:rPr lang="en-US" sz="3000" b="1" smtClean="0"/>
              <a:t>Efikasnost u unistavanju mikroorganizama.</a:t>
            </a:r>
          </a:p>
          <a:p>
            <a:pPr>
              <a:lnSpc>
                <a:spcPct val="80000"/>
              </a:lnSpc>
            </a:pPr>
            <a:r>
              <a:rPr lang="en-US" sz="3000" b="1" smtClean="0"/>
              <a:t>Zadovoljava ve</a:t>
            </a:r>
            <a:r>
              <a:rPr lang="sr-Latn-CS" sz="3000" b="1" smtClean="0"/>
              <a:t>ć</a:t>
            </a:r>
            <a:r>
              <a:rPr lang="en-US" sz="3000" b="1" smtClean="0"/>
              <a:t>inu zahteva dobrog deyinfekcionog sredstva.</a:t>
            </a:r>
            <a:endParaRPr lang="sr-Latn-CS" sz="3000" b="1" smtClean="0"/>
          </a:p>
          <a:p>
            <a:pPr>
              <a:lnSpc>
                <a:spcPct val="80000"/>
              </a:lnSpc>
            </a:pPr>
            <a:r>
              <a:rPr lang="sr-Latn-CS" sz="3000" b="1" smtClean="0"/>
              <a:t>Ako se pretera sa dodavanjem hlora moze se vrsiti dehlorisanje </a:t>
            </a:r>
            <a:r>
              <a:rPr lang="en-US" sz="3000" b="1" smtClean="0"/>
              <a:t>(pomo</a:t>
            </a:r>
            <a:r>
              <a:rPr lang="sr-Latn-CS" sz="3000" b="1" smtClean="0"/>
              <a:t>ću filtera sa aktivnim ugljem</a:t>
            </a:r>
            <a:r>
              <a:rPr lang="en-US" sz="3000" b="1" smtClean="0"/>
              <a:t>) 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Prednosti i mane dezinfekcije vode hlorom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Mane:</a:t>
            </a:r>
          </a:p>
          <a:p>
            <a:r>
              <a:rPr lang="en-US" b="1" smtClean="0"/>
              <a:t>Hlor je jako nezgodan za </a:t>
            </a:r>
            <a:r>
              <a:rPr lang="sr-Latn-CS" b="1" smtClean="0"/>
              <a:t>čuvanje.</a:t>
            </a:r>
          </a:p>
          <a:p>
            <a:r>
              <a:rPr lang="sr-Latn-CS" b="1" smtClean="0"/>
              <a:t>Dezinfekcija vode hlorom je zavisna od temperature, odnosno na nižoj temperaturi potrebna je veća količina hlora...</a:t>
            </a:r>
          </a:p>
          <a:p>
            <a:r>
              <a:rPr lang="sr-Latn-CS" b="1" smtClean="0"/>
              <a:t>Pri većoj mutnoći vode, manja je efikasnost dezinfekcije vode hlorom.</a:t>
            </a:r>
          </a:p>
          <a:p>
            <a:endParaRPr lang="en-US" b="1" i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04800" y="2057400"/>
            <a:ext cx="8229600" cy="1143000"/>
          </a:xfrm>
        </p:spPr>
        <p:txBody>
          <a:bodyPr/>
          <a:lstStyle/>
          <a:p>
            <a:r>
              <a:rPr lang="sr-Latn-CS" sz="6600" smtClean="0"/>
              <a:t>Hvala na pažnji !!! </a:t>
            </a:r>
            <a:endParaRPr lang="en-US" sz="6600" smtClean="0"/>
          </a:p>
        </p:txBody>
      </p:sp>
      <p:sp>
        <p:nvSpPr>
          <p:cNvPr id="2662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smtClean="0"/>
              <a:t>Sadr</a:t>
            </a:r>
            <a:r>
              <a:rPr lang="sr-Latn-CS" sz="6600" b="1" smtClean="0"/>
              <a:t>ž</a:t>
            </a:r>
            <a:r>
              <a:rPr lang="en-US" sz="6600" b="1" smtClean="0"/>
              <a:t>aj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smtClean="0"/>
              <a:t>O vodi – zna</a:t>
            </a:r>
            <a:r>
              <a:rPr lang="sr-Latn-CS" b="1" smtClean="0"/>
              <a:t>č</a:t>
            </a:r>
            <a:r>
              <a:rPr lang="en-US" b="1" smtClean="0"/>
              <a:t>aj vode za ljude </a:t>
            </a:r>
            <a:r>
              <a:rPr lang="sr-Latn-CS" b="1" smtClean="0"/>
              <a:t>i</a:t>
            </a:r>
            <a:r>
              <a:rPr lang="en-US" b="1" smtClean="0"/>
              <a:t> njihovu okolinu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O hloru – pojam </a:t>
            </a:r>
            <a:r>
              <a:rPr lang="sr-Latn-CS" b="1" smtClean="0"/>
              <a:t>i</a:t>
            </a:r>
            <a:r>
              <a:rPr lang="en-US" b="1" smtClean="0"/>
              <a:t> primena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Dezinfekciono delovanje hlora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Tipovi hlorisanja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Hlorisanje do probojne ta</a:t>
            </a:r>
            <a:r>
              <a:rPr lang="sr-Latn-CS" b="1" smtClean="0"/>
              <a:t>č</a:t>
            </a:r>
            <a:r>
              <a:rPr lang="en-US" b="1" smtClean="0"/>
              <a:t>ke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Tehnika dezinfekcije vode hlorom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Prednosti </a:t>
            </a:r>
            <a:r>
              <a:rPr lang="sr-Latn-CS" b="1" smtClean="0"/>
              <a:t>i</a:t>
            </a:r>
            <a:r>
              <a:rPr lang="en-US" b="1" smtClean="0"/>
              <a:t> mane dezinfekcije vode hlorom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68607_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4648200"/>
            <a:ext cx="2286000" cy="22098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smtClean="0"/>
              <a:t>O vodi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smtClean="0"/>
              <a:t>Hemijska formula vode je  H</a:t>
            </a:r>
            <a:r>
              <a:rPr lang="en-US" sz="3000" b="1" baseline="-25000" smtClean="0"/>
              <a:t>2</a:t>
            </a:r>
            <a:r>
              <a:rPr lang="en-US" sz="3000" b="1" smtClean="0"/>
              <a:t>O.</a:t>
            </a:r>
          </a:p>
          <a:p>
            <a:r>
              <a:rPr lang="en-US" sz="3000" b="1" smtClean="0"/>
              <a:t>Voda je svuda oko nas </a:t>
            </a:r>
            <a:r>
              <a:rPr lang="sr-Latn-CS" sz="3000" b="1" smtClean="0"/>
              <a:t>i</a:t>
            </a:r>
            <a:r>
              <a:rPr lang="en-US" sz="3000" b="1" smtClean="0"/>
              <a:t> predstavlja izvor zivota…</a:t>
            </a:r>
          </a:p>
          <a:p>
            <a:r>
              <a:rPr lang="en-US" sz="3000" b="1" smtClean="0"/>
              <a:t>Supstanca bez mirisa, ukusa </a:t>
            </a:r>
            <a:r>
              <a:rPr lang="sr-Latn-CS" sz="3000" b="1" smtClean="0"/>
              <a:t>i</a:t>
            </a:r>
            <a:r>
              <a:rPr lang="en-US" sz="3000" b="1" smtClean="0"/>
              <a:t> boje.</a:t>
            </a:r>
          </a:p>
          <a:p>
            <a:r>
              <a:rPr lang="en-US" sz="3000" b="1" smtClean="0"/>
              <a:t>U prirodi se nalazi u 3 agregatna stanja (</a:t>
            </a:r>
            <a:r>
              <a:rPr lang="sr-Latn-CS" sz="3000" b="1" smtClean="0"/>
              <a:t>č</a:t>
            </a:r>
            <a:r>
              <a:rPr lang="en-US" sz="3000" b="1" smtClean="0"/>
              <a:t>vrsto, te</a:t>
            </a:r>
            <a:r>
              <a:rPr lang="sr-Latn-CS" sz="3000" b="1" smtClean="0"/>
              <a:t>č</a:t>
            </a:r>
            <a:r>
              <a:rPr lang="en-US" sz="3000" b="1" smtClean="0"/>
              <a:t>no </a:t>
            </a:r>
            <a:r>
              <a:rPr lang="sr-Latn-CS" sz="3000" b="1" smtClean="0"/>
              <a:t>i</a:t>
            </a:r>
            <a:r>
              <a:rPr lang="en-US" sz="3000" b="1" smtClean="0"/>
              <a:t> gasovito).</a:t>
            </a:r>
          </a:p>
          <a:p>
            <a:r>
              <a:rPr lang="en-US" sz="3000" b="1" smtClean="0"/>
              <a:t>Temperatura mrznjenja vode je  0°C, a temperatura klju</a:t>
            </a:r>
            <a:r>
              <a:rPr lang="sr-Latn-CS" sz="3000" b="1" smtClean="0"/>
              <a:t>č</a:t>
            </a:r>
            <a:r>
              <a:rPr lang="en-US" sz="3000" b="1" smtClean="0"/>
              <a:t>anja je 100°C.</a:t>
            </a:r>
          </a:p>
          <a:p>
            <a:r>
              <a:rPr lang="sr-Latn-CS" sz="3000" b="1" smtClean="0"/>
              <a:t>Ž</a:t>
            </a:r>
            <a:r>
              <a:rPr lang="en-US" sz="3000" b="1" smtClean="0"/>
              <a:t>ivot bez vode je nemogu</a:t>
            </a:r>
            <a:r>
              <a:rPr lang="sr-Latn-CS" sz="3000" b="1" smtClean="0"/>
              <a:t>ć </a:t>
            </a:r>
            <a:r>
              <a:rPr lang="en-US" sz="3000" b="1" smtClean="0"/>
              <a:t>!!!</a:t>
            </a:r>
          </a:p>
          <a:p>
            <a:endParaRPr lang="en-US" sz="30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smtClean="0"/>
              <a:t>O hloru-</a:t>
            </a:r>
            <a:r>
              <a:rPr lang="en-US" sz="5400" b="1" smtClean="0"/>
              <a:t>pojam </a:t>
            </a:r>
            <a:r>
              <a:rPr lang="sr-Latn-CS" sz="5400" b="1" smtClean="0"/>
              <a:t>i</a:t>
            </a:r>
            <a:r>
              <a:rPr lang="en-US" sz="5400" b="1" smtClean="0"/>
              <a:t> primena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Naziv</a:t>
            </a:r>
            <a:r>
              <a:rPr lang="en-US" dirty="0" smtClean="0"/>
              <a:t> </a:t>
            </a:r>
            <a:r>
              <a:rPr lang="en-US" dirty="0" err="1" smtClean="0"/>
              <a:t>hlora</a:t>
            </a:r>
            <a:r>
              <a:rPr lang="en-US" dirty="0" smtClean="0"/>
              <a:t> </a:t>
            </a:r>
            <a:r>
              <a:rPr lang="en-US" dirty="0" err="1" smtClean="0"/>
              <a:t>potice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grcke</a:t>
            </a:r>
            <a:r>
              <a:rPr lang="en-US" dirty="0" smtClean="0"/>
              <a:t> re</a:t>
            </a:r>
            <a:r>
              <a:rPr lang="sr-Latn-CS" dirty="0" smtClean="0"/>
              <a:t>či </a:t>
            </a:r>
            <a:r>
              <a:rPr lang="sr-Latn-CS" i="1" dirty="0" smtClean="0"/>
              <a:t>chloros-zelenožuti.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Na latinskom hlor-</a:t>
            </a:r>
            <a:r>
              <a:rPr lang="sr-Latn-CS" i="1" dirty="0" smtClean="0"/>
              <a:t>chlorium.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Hlor je zelenožut gas, veoma neprijatnog mirisa i veoma je </a:t>
            </a:r>
            <a:r>
              <a:rPr lang="sr-Latn-CS" b="1" i="1" dirty="0" smtClean="0"/>
              <a:t>otrovan.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Spada u grupu </a:t>
            </a:r>
            <a:r>
              <a:rPr lang="sr-Latn-CS" b="1" i="1" dirty="0" smtClean="0"/>
              <a:t>nemetala</a:t>
            </a:r>
            <a:r>
              <a:rPr lang="sr-Latn-CS" dirty="0" smtClean="0"/>
              <a:t> sa atomskim brojem 17 i pripada VIIIA grupi.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Sastojak je mnogih soli i jedinjenja.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dirty="0" smtClean="0"/>
              <a:t>Koristi se </a:t>
            </a:r>
            <a:r>
              <a:rPr lang="sr-Latn-CS" b="1" i="1" dirty="0" smtClean="0"/>
              <a:t>izbeljivanje </a:t>
            </a:r>
            <a:r>
              <a:rPr lang="sr-Latn-CS" dirty="0" smtClean="0"/>
              <a:t>i</a:t>
            </a:r>
            <a:r>
              <a:rPr lang="sr-Latn-CS" b="1" i="1" dirty="0" smtClean="0"/>
              <a:t> dezinfekciju</a:t>
            </a:r>
            <a:r>
              <a:rPr lang="sr-Latn-C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800" b="1" smtClean="0"/>
              <a:t>Dezinfekciono delovanje hlora</a:t>
            </a:r>
            <a:endParaRPr lang="en-US" sz="4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2500" b="1" smtClean="0"/>
              <a:t>Hlor se koristi za dezinfekciju vode, odnosno koristimo ga za uklanjanje patogenih organizama iz vode.</a:t>
            </a:r>
            <a:endParaRPr lang="en-US" sz="2500" b="1" smtClean="0"/>
          </a:p>
          <a:p>
            <a:pPr>
              <a:lnSpc>
                <a:spcPct val="80000"/>
              </a:lnSpc>
            </a:pPr>
            <a:endParaRPr lang="sr-Latn-CS" sz="2500" b="1" smtClean="0"/>
          </a:p>
          <a:p>
            <a:pPr>
              <a:lnSpc>
                <a:spcPct val="80000"/>
              </a:lnSpc>
            </a:pPr>
            <a:r>
              <a:rPr lang="sr-Latn-CS" sz="2500" b="1" smtClean="0"/>
              <a:t>Dezinfekcija vode podrazumeva postupak uništavanja bakterija, algi i drugih mikroorganizama, ali se primenjuje nakon regulisanja pH vrednosti u dozvoljenim granicama.</a:t>
            </a:r>
          </a:p>
          <a:p>
            <a:pPr>
              <a:lnSpc>
                <a:spcPct val="80000"/>
              </a:lnSpc>
            </a:pPr>
            <a:r>
              <a:rPr lang="sr-Latn-CS" sz="2500" b="1" smtClean="0"/>
              <a:t>Oblici u kojima se hlor koristi za dezinfekciju vode su </a:t>
            </a:r>
            <a:r>
              <a:rPr lang="en-US" sz="2500" b="1" smtClean="0"/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500" b="1" smtClean="0"/>
              <a:t>   -Gasoviti (</a:t>
            </a:r>
            <a:r>
              <a:rPr lang="sr-Latn-CS" sz="2500" b="1" smtClean="0"/>
              <a:t>tečni</a:t>
            </a:r>
            <a:r>
              <a:rPr lang="en-US" sz="2500" b="1" smtClean="0"/>
              <a:t>) hlor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500" b="1" smtClean="0"/>
              <a:t>   -Hipohloriti za dezinfekciju vode</a:t>
            </a:r>
            <a:endParaRPr lang="sr-Latn-CS" sz="2500" b="1" smtClean="0"/>
          </a:p>
          <a:p>
            <a:pPr>
              <a:lnSpc>
                <a:spcPct val="80000"/>
              </a:lnSpc>
            </a:pPr>
            <a:r>
              <a:rPr lang="sr-Latn-CS" sz="2500" b="1" smtClean="0"/>
              <a:t>Hlor se takodje koristi za dezinfekciju papira i tkanina, a za vreme I svetskog rata je koriscen i kao bojni otrov.</a:t>
            </a:r>
            <a:endParaRPr lang="en-US" sz="2500" b="1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6600" b="1" smtClean="0"/>
              <a:t>Tipovi hlorisanja</a:t>
            </a:r>
            <a:endParaRPr lang="en-US" sz="6600" b="1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smtClean="0"/>
              <a:t>1. Hlorisanje do probojne tačke</a:t>
            </a:r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2. Hlorisanje uz dobijanje slobodnog rezidualnog hlora</a:t>
            </a:r>
          </a:p>
          <a:p>
            <a:endParaRPr lang="en-US" b="1" smtClean="0"/>
          </a:p>
          <a:p>
            <a:r>
              <a:rPr lang="en-US" b="1" smtClean="0"/>
              <a:t>3. Hlorisanje uz dobijanje vezanog rezidualnog hlora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 Hlorisanje do probojne ta</a:t>
            </a:r>
            <a:r>
              <a:rPr lang="sr-Latn-CS" smtClean="0"/>
              <a:t>čke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Kada se u vodu koja sadrži amonijak dodaje hlor, i posle svakog dodavanja određuje sadržaj</a:t>
            </a:r>
            <a:r>
              <a:rPr lang="sr-Latn-CS" smtClean="0"/>
              <a:t> </a:t>
            </a:r>
            <a:r>
              <a:rPr lang="vi-VN" smtClean="0"/>
              <a:t>rezidualnog hlora, a dobijene vrednosti se prikažu grafički, u zavisnosti od ukupne količine</a:t>
            </a:r>
            <a:r>
              <a:rPr lang="sr-Latn-CS" smtClean="0"/>
              <a:t> </a:t>
            </a:r>
            <a:r>
              <a:rPr lang="vi-VN" smtClean="0"/>
              <a:t>dodatog hlora, dobija se karakteristična kriva prikazana na slici </a:t>
            </a:r>
            <a:r>
              <a:rPr lang="sr-Latn-CS" smtClean="0"/>
              <a:t>1.</a:t>
            </a:r>
            <a:endParaRPr lang="vi-VN" smtClean="0"/>
          </a:p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2057400" y="6324600"/>
            <a:ext cx="5486400" cy="533400"/>
          </a:xfrm>
        </p:spPr>
        <p:txBody>
          <a:bodyPr/>
          <a:lstStyle/>
          <a:p>
            <a:r>
              <a:rPr lang="sr-Latn-CS" sz="2800" smtClean="0"/>
              <a:t>Slika 1.</a:t>
            </a:r>
            <a:endParaRPr lang="en-US" sz="2800" smtClean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459" r="1459"/>
          <a:stretch>
            <a:fillRect/>
          </a:stretch>
        </p:blipFill>
        <p:spPr>
          <a:xfrm>
            <a:off x="685800" y="381000"/>
            <a:ext cx="7696200" cy="5772150"/>
          </a:xfrm>
        </p:spPr>
      </p:pic>
      <p:sp>
        <p:nvSpPr>
          <p:cNvPr id="20483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r-Latn-CS" smtClean="0"/>
          </a:p>
          <a:p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 b="1" smtClean="0"/>
              <a:t>2. Hlorisanje uz dobijanje slobodnog rezidualnog hlora</a:t>
            </a:r>
            <a:endParaRPr lang="en-US" sz="4000" b="1" smtClean="0"/>
          </a:p>
        </p:txBody>
      </p:sp>
      <p:sp>
        <p:nvSpPr>
          <p:cNvPr id="2150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smtClean="0"/>
              <a:t>U vodama sa malom potrebom za hlorom, odnosno dezinfekcijom relativno lako se ostvaruje postojanje slobodnog hlora.</a:t>
            </a:r>
          </a:p>
          <a:p>
            <a:r>
              <a:rPr lang="sr-Latn-CS" b="1" smtClean="0"/>
              <a:t>Vode sa većom količinom kontaminanata...</a:t>
            </a:r>
          </a:p>
          <a:p>
            <a:r>
              <a:rPr lang="sr-Latn-CS" b="1" smtClean="0"/>
              <a:t>Hlorisanjem iznad probojne tačke...</a:t>
            </a:r>
          </a:p>
          <a:p>
            <a:r>
              <a:rPr lang="sr-Latn-CS" b="1" smtClean="0"/>
              <a:t>Minimiziran razvoj mikroorganizama...</a:t>
            </a:r>
            <a:endParaRPr lang="en-US" b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473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Arial</vt:lpstr>
      <vt:lpstr>Corbel</vt:lpstr>
      <vt:lpstr>Office Theme</vt:lpstr>
      <vt:lpstr>VEZBA VIII  student : ALEKSANDRA ANĐELKOVIĆ 333/09 </vt:lpstr>
      <vt:lpstr>Sadržaj</vt:lpstr>
      <vt:lpstr>O vodi</vt:lpstr>
      <vt:lpstr>O hloru-pojam i primena</vt:lpstr>
      <vt:lpstr>Dezinfekciono delovanje hlora</vt:lpstr>
      <vt:lpstr>Tipovi hlorisanja</vt:lpstr>
      <vt:lpstr>1. Hlorisanje do probojne tačke</vt:lpstr>
      <vt:lpstr>Slika 1.</vt:lpstr>
      <vt:lpstr>2. Hlorisanje uz dobijanje slobodnog rezidualnog hlora</vt:lpstr>
      <vt:lpstr>3. Hlorisanje uz dobijanje vezanog rezidualnog hlora</vt:lpstr>
      <vt:lpstr>Tehnika dezinfekcije vode hlorom</vt:lpstr>
      <vt:lpstr>Prednosti i mane dezinfekcije vode hlorom</vt:lpstr>
      <vt:lpstr>Prednosti i mane dezinfekcije vode hlorom</vt:lpstr>
      <vt:lpstr>Hvala na pažnji 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VEZBA VIII</dc:title>
  <dc:creator>Aleksandra</dc:creator>
  <cp:lastModifiedBy>User</cp:lastModifiedBy>
  <cp:revision>48</cp:revision>
  <dcterms:created xsi:type="dcterms:W3CDTF">2012-12-05T19:27:36Z</dcterms:created>
  <dcterms:modified xsi:type="dcterms:W3CDTF">2012-12-06T12:58:45Z</dcterms:modified>
</cp:coreProperties>
</file>